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6" d="100"/>
          <a:sy n="86" d="100"/>
        </p:scale>
        <p:origin x="-696" y="-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7D85-C5D4-4EF1-B81C-5E73D46F89B1}" type="datetimeFigureOut">
              <a:rPr lang="zh-TW" altLang="en-US" smtClean="0"/>
              <a:t>2017/11/9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01E9-A1FD-46C1-8133-D7012B1D27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9828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7D85-C5D4-4EF1-B81C-5E73D46F89B1}" type="datetimeFigureOut">
              <a:rPr lang="zh-TW" altLang="en-US" smtClean="0"/>
              <a:t>2017/11/9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01E9-A1FD-46C1-8133-D7012B1D27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9028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7D85-C5D4-4EF1-B81C-5E73D46F89B1}" type="datetimeFigureOut">
              <a:rPr lang="zh-TW" altLang="en-US" smtClean="0"/>
              <a:t>2017/11/9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01E9-A1FD-46C1-8133-D7012B1D27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4298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7D85-C5D4-4EF1-B81C-5E73D46F89B1}" type="datetimeFigureOut">
              <a:rPr lang="zh-TW" altLang="en-US" smtClean="0"/>
              <a:t>2017/11/9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01E9-A1FD-46C1-8133-D7012B1D27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0341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7D85-C5D4-4EF1-B81C-5E73D46F89B1}" type="datetimeFigureOut">
              <a:rPr lang="zh-TW" altLang="en-US" smtClean="0"/>
              <a:t>2017/11/9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01E9-A1FD-46C1-8133-D7012B1D27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1792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7D85-C5D4-4EF1-B81C-5E73D46F89B1}" type="datetimeFigureOut">
              <a:rPr lang="zh-TW" altLang="en-US" smtClean="0"/>
              <a:t>2017/11/9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01E9-A1FD-46C1-8133-D7012B1D27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379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7D85-C5D4-4EF1-B81C-5E73D46F89B1}" type="datetimeFigureOut">
              <a:rPr lang="zh-TW" altLang="en-US" smtClean="0"/>
              <a:t>2017/11/9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01E9-A1FD-46C1-8133-D7012B1D27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3932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7D85-C5D4-4EF1-B81C-5E73D46F89B1}" type="datetimeFigureOut">
              <a:rPr lang="zh-TW" altLang="en-US" smtClean="0"/>
              <a:t>2017/11/9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01E9-A1FD-46C1-8133-D7012B1D27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2305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7D85-C5D4-4EF1-B81C-5E73D46F89B1}" type="datetimeFigureOut">
              <a:rPr lang="zh-TW" altLang="en-US" smtClean="0"/>
              <a:t>2017/11/9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01E9-A1FD-46C1-8133-D7012B1D27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048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7D85-C5D4-4EF1-B81C-5E73D46F89B1}" type="datetimeFigureOut">
              <a:rPr lang="zh-TW" altLang="en-US" smtClean="0"/>
              <a:t>2017/11/9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01E9-A1FD-46C1-8133-D7012B1D27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2314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7D85-C5D4-4EF1-B81C-5E73D46F89B1}" type="datetimeFigureOut">
              <a:rPr lang="zh-TW" altLang="en-US" smtClean="0"/>
              <a:t>2017/11/9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01E9-A1FD-46C1-8133-D7012B1D27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4975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37D85-C5D4-4EF1-B81C-5E73D46F89B1}" type="datetimeFigureOut">
              <a:rPr lang="zh-TW" altLang="en-US" smtClean="0"/>
              <a:t>2017/11/9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901E9-A1FD-46C1-8133-D7012B1D27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0412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131590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zh-TW" altLang="zh-TW" sz="2200" dirty="0"/>
              <a:t>東方設計大學流行商品設計研究所</a:t>
            </a:r>
            <a:br>
              <a:rPr lang="zh-TW" altLang="zh-TW" sz="2200" dirty="0"/>
            </a:br>
            <a:r>
              <a:rPr lang="zh-TW" altLang="zh-TW" sz="2200" dirty="0"/>
              <a:t>碩士學位研究計畫</a:t>
            </a:r>
            <a:r>
              <a:rPr lang="zh-TW" altLang="zh-TW" sz="2200" dirty="0" smtClean="0"/>
              <a:t>書</a:t>
            </a:r>
            <a:r>
              <a:rPr lang="en-US" altLang="zh-TW" sz="2200" dirty="0"/>
              <a:t/>
            </a:r>
            <a:br>
              <a:rPr lang="en-US" altLang="zh-TW" sz="2200" dirty="0"/>
            </a:br>
            <a:r>
              <a:rPr lang="en-US" altLang="zh-TW" sz="2200" dirty="0" smtClean="0"/>
              <a:t/>
            </a:r>
            <a:br>
              <a:rPr lang="en-US" altLang="zh-TW" sz="2200" dirty="0" smtClean="0"/>
            </a:br>
            <a:r>
              <a:rPr lang="en-US" altLang="zh-TW" sz="2700" dirty="0" smtClean="0"/>
              <a:t/>
            </a:r>
            <a:br>
              <a:rPr lang="en-US" altLang="zh-TW" sz="2700" dirty="0" smtClean="0"/>
            </a:br>
            <a:r>
              <a:rPr lang="en-US" altLang="zh-TW" sz="3100" dirty="0"/>
              <a:t/>
            </a:r>
            <a:br>
              <a:rPr lang="en-US" altLang="zh-TW" sz="3100" dirty="0"/>
            </a:br>
            <a:r>
              <a:rPr lang="zh-TW" altLang="en-US" sz="3100" b="1" dirty="0" smtClean="0">
                <a:solidFill>
                  <a:srgbClr val="C00000"/>
                </a:solidFill>
              </a:rPr>
              <a:t>標題字體區塊</a:t>
            </a:r>
            <a:r>
              <a:rPr lang="en-US" altLang="zh-TW" sz="3100" b="1" dirty="0" smtClean="0">
                <a:solidFill>
                  <a:srgbClr val="C00000"/>
                </a:solidFill>
              </a:rPr>
              <a:t>(</a:t>
            </a:r>
            <a:r>
              <a:rPr lang="zh-TW" altLang="en-US" sz="3100" b="1" dirty="0" smtClean="0">
                <a:solidFill>
                  <a:srgbClr val="C00000"/>
                </a:solidFill>
              </a:rPr>
              <a:t>新細明體、</a:t>
            </a:r>
            <a:r>
              <a:rPr lang="en-US" altLang="zh-TW" sz="3100" b="1" dirty="0" smtClean="0">
                <a:solidFill>
                  <a:srgbClr val="C00000"/>
                </a:solidFill>
              </a:rPr>
              <a:t>28</a:t>
            </a:r>
            <a:r>
              <a:rPr lang="zh-TW" altLang="en-US" sz="3100" b="1" dirty="0" smtClean="0">
                <a:solidFill>
                  <a:srgbClr val="C00000"/>
                </a:solidFill>
              </a:rPr>
              <a:t>號字、粗體</a:t>
            </a:r>
            <a:r>
              <a:rPr lang="en-US" altLang="zh-TW" sz="3100" b="1" dirty="0" smtClean="0">
                <a:solidFill>
                  <a:srgbClr val="C00000"/>
                </a:solidFill>
              </a:rPr>
              <a:t>)</a:t>
            </a:r>
            <a:r>
              <a:rPr lang="zh-TW" altLang="zh-TW" sz="2700" b="1" dirty="0">
                <a:solidFill>
                  <a:srgbClr val="C00000"/>
                </a:solidFill>
              </a:rPr>
              <a:t/>
            </a:r>
            <a:br>
              <a:rPr lang="zh-TW" altLang="zh-TW" sz="2700" b="1" dirty="0">
                <a:solidFill>
                  <a:srgbClr val="C00000"/>
                </a:solidFill>
              </a:rPr>
            </a:br>
            <a:endParaRPr lang="zh-TW" altLang="en-US" sz="2700" b="1" dirty="0">
              <a:solidFill>
                <a:srgbClr val="C00000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19872" y="3507854"/>
            <a:ext cx="6400800" cy="131445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zh-TW" altLang="zh-TW" sz="5600" dirty="0">
                <a:solidFill>
                  <a:schemeClr val="tx1"/>
                </a:solidFill>
              </a:rPr>
              <a:t>指導教授</a:t>
            </a:r>
            <a:r>
              <a:rPr lang="zh-TW" altLang="zh-TW" sz="5600" dirty="0" smtClean="0">
                <a:solidFill>
                  <a:schemeClr val="tx1"/>
                </a:solidFill>
              </a:rPr>
              <a:t>：</a:t>
            </a:r>
            <a:r>
              <a:rPr lang="en-US" altLang="zh-TW" sz="5600" dirty="0" smtClean="0">
                <a:solidFill>
                  <a:srgbClr val="C00000"/>
                </a:solidFill>
              </a:rPr>
              <a:t>OOO</a:t>
            </a:r>
            <a:r>
              <a:rPr lang="zh-TW" altLang="zh-TW" sz="5600" dirty="0" smtClean="0">
                <a:solidFill>
                  <a:schemeClr val="tx1"/>
                </a:solidFill>
              </a:rPr>
              <a:t>教授</a:t>
            </a:r>
            <a:endParaRPr lang="en-US" altLang="zh-TW" sz="5600" dirty="0" smtClean="0">
              <a:solidFill>
                <a:schemeClr val="tx1"/>
              </a:solidFill>
            </a:endParaRPr>
          </a:p>
          <a:p>
            <a:pPr algn="l"/>
            <a:r>
              <a:rPr lang="zh-TW" altLang="en-US" sz="5600" dirty="0">
                <a:solidFill>
                  <a:srgbClr val="C00000"/>
                </a:solidFill>
              </a:rPr>
              <a:t> </a:t>
            </a:r>
            <a:r>
              <a:rPr lang="zh-TW" altLang="en-US" sz="5600" dirty="0" smtClean="0">
                <a:solidFill>
                  <a:srgbClr val="C00000"/>
                </a:solidFill>
              </a:rPr>
              <a:t>                      </a:t>
            </a:r>
            <a:r>
              <a:rPr lang="en-US" altLang="zh-TW" sz="5600" dirty="0" smtClean="0">
                <a:solidFill>
                  <a:srgbClr val="C00000"/>
                </a:solidFill>
              </a:rPr>
              <a:t>OOO</a:t>
            </a:r>
            <a:r>
              <a:rPr lang="zh-TW" altLang="zh-TW" sz="5600" dirty="0" smtClean="0">
                <a:solidFill>
                  <a:schemeClr val="tx1"/>
                </a:solidFill>
              </a:rPr>
              <a:t>教授</a:t>
            </a:r>
          </a:p>
          <a:p>
            <a:pPr algn="l"/>
            <a:r>
              <a:rPr lang="zh-TW" altLang="zh-TW" sz="5600" dirty="0" smtClean="0">
                <a:solidFill>
                  <a:schemeClr val="tx1"/>
                </a:solidFill>
              </a:rPr>
              <a:t>研 </a:t>
            </a:r>
            <a:r>
              <a:rPr lang="zh-TW" altLang="en-US" sz="5600" dirty="0" smtClean="0">
                <a:solidFill>
                  <a:schemeClr val="tx1"/>
                </a:solidFill>
              </a:rPr>
              <a:t> </a:t>
            </a:r>
            <a:r>
              <a:rPr lang="zh-TW" altLang="zh-TW" sz="5600" dirty="0" smtClean="0">
                <a:solidFill>
                  <a:schemeClr val="tx1"/>
                </a:solidFill>
              </a:rPr>
              <a:t>究 </a:t>
            </a:r>
            <a:r>
              <a:rPr lang="zh-TW" altLang="en-US" sz="5600" dirty="0" smtClean="0">
                <a:solidFill>
                  <a:schemeClr val="tx1"/>
                </a:solidFill>
              </a:rPr>
              <a:t> </a:t>
            </a:r>
            <a:r>
              <a:rPr lang="zh-TW" altLang="zh-TW" sz="5600" dirty="0" smtClean="0">
                <a:solidFill>
                  <a:schemeClr val="tx1"/>
                </a:solidFill>
              </a:rPr>
              <a:t>生：</a:t>
            </a:r>
            <a:r>
              <a:rPr lang="zh-TW" altLang="en-US" sz="5600" dirty="0" smtClean="0">
                <a:solidFill>
                  <a:schemeClr val="tx1"/>
                </a:solidFill>
              </a:rPr>
              <a:t> </a:t>
            </a:r>
            <a:r>
              <a:rPr lang="en-US" altLang="zh-TW" sz="5600" dirty="0" smtClean="0">
                <a:solidFill>
                  <a:srgbClr val="C00000"/>
                </a:solidFill>
              </a:rPr>
              <a:t>OOO</a:t>
            </a:r>
            <a:r>
              <a:rPr lang="zh-TW" altLang="zh-TW" sz="5600" dirty="0" smtClean="0">
                <a:solidFill>
                  <a:schemeClr val="tx1"/>
                </a:solidFill>
              </a:rPr>
              <a:t> 撰</a:t>
            </a:r>
          </a:p>
          <a:p>
            <a:r>
              <a:rPr lang="en-US" altLang="zh-TW" sz="5600" dirty="0">
                <a:solidFill>
                  <a:schemeClr val="tx1"/>
                </a:solidFill>
              </a:rPr>
              <a:t> </a:t>
            </a:r>
            <a:endParaRPr lang="zh-TW" altLang="zh-TW" sz="5600" dirty="0">
              <a:solidFill>
                <a:schemeClr val="tx1"/>
              </a:solidFill>
            </a:endParaRPr>
          </a:p>
          <a:p>
            <a:r>
              <a:rPr lang="en-US" altLang="zh-TW" sz="5600" dirty="0">
                <a:solidFill>
                  <a:schemeClr val="tx1"/>
                </a:solidFill>
              </a:rPr>
              <a:t> </a:t>
            </a:r>
            <a:endParaRPr lang="zh-TW" altLang="zh-TW" sz="5600" dirty="0" smtClean="0">
              <a:solidFill>
                <a:schemeClr val="tx1"/>
              </a:solidFill>
            </a:endParaRPr>
          </a:p>
          <a:p>
            <a:pPr algn="l"/>
            <a:r>
              <a:rPr lang="zh-TW" altLang="zh-TW" sz="5600" dirty="0" smtClean="0">
                <a:solidFill>
                  <a:schemeClr val="tx1"/>
                </a:solidFill>
              </a:rPr>
              <a:t>中華民國</a:t>
            </a:r>
            <a:r>
              <a:rPr lang="zh-TW" altLang="en-US" sz="5600" dirty="0" smtClean="0">
                <a:solidFill>
                  <a:schemeClr val="tx1"/>
                </a:solidFill>
              </a:rPr>
              <a:t>一百零六</a:t>
            </a:r>
            <a:r>
              <a:rPr lang="zh-TW" altLang="zh-TW" sz="5600" dirty="0" smtClean="0">
                <a:solidFill>
                  <a:schemeClr val="tx1"/>
                </a:solidFill>
              </a:rPr>
              <a:t>年</a:t>
            </a:r>
            <a:r>
              <a:rPr lang="zh-TW" altLang="en-US" sz="5600" dirty="0" smtClean="0">
                <a:solidFill>
                  <a:schemeClr val="tx1"/>
                </a:solidFill>
              </a:rPr>
              <a:t>九</a:t>
            </a:r>
            <a:r>
              <a:rPr lang="zh-TW" altLang="zh-TW" sz="5600" dirty="0" smtClean="0">
                <a:solidFill>
                  <a:schemeClr val="tx1"/>
                </a:solidFill>
              </a:rPr>
              <a:t>月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1918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627534"/>
            <a:ext cx="8229600" cy="857250"/>
          </a:xfrm>
        </p:spPr>
        <p:txBody>
          <a:bodyPr>
            <a:noAutofit/>
          </a:bodyPr>
          <a:lstStyle/>
          <a:p>
            <a:r>
              <a:rPr lang="zh-TW" altLang="en-US" sz="2400" b="1" dirty="0"/>
              <a:t>論文名稱</a:t>
            </a:r>
            <a:r>
              <a:rPr lang="zh-TW" altLang="en-US" sz="2400" b="1" dirty="0" smtClean="0"/>
              <a:t>字體</a:t>
            </a:r>
            <a:r>
              <a:rPr lang="zh-TW" altLang="en-US" sz="2400" b="1" dirty="0"/>
              <a:t>區塊</a:t>
            </a:r>
            <a:r>
              <a:rPr lang="en-US" altLang="zh-TW" sz="2400" b="1" dirty="0" smtClean="0"/>
              <a:t>(</a:t>
            </a:r>
            <a:r>
              <a:rPr lang="zh-TW" altLang="en-US" sz="2400" b="1" dirty="0" smtClean="0"/>
              <a:t>主標題、新細明體、</a:t>
            </a:r>
            <a:r>
              <a:rPr lang="en-US" altLang="zh-TW" sz="2400" b="1" dirty="0" smtClean="0"/>
              <a:t>24</a:t>
            </a:r>
            <a:r>
              <a:rPr lang="zh-TW" altLang="en-US" sz="2400" b="1" dirty="0" smtClean="0"/>
              <a:t>號字、</a:t>
            </a:r>
            <a:r>
              <a:rPr lang="zh-TW" altLang="en-US" sz="2400" b="1" dirty="0"/>
              <a:t>粗體</a:t>
            </a:r>
            <a:r>
              <a:rPr lang="en-US" altLang="zh-TW" sz="2400" b="1" dirty="0" smtClean="0"/>
              <a:t>) </a:t>
            </a: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r>
              <a:rPr lang="en-US" altLang="zh-TW" sz="2000" b="1" dirty="0"/>
              <a:t> </a:t>
            </a:r>
            <a:r>
              <a:rPr lang="zh-TW" altLang="zh-TW" sz="2000" b="1" dirty="0"/>
              <a:t/>
            </a:r>
            <a:br>
              <a:rPr lang="zh-TW" altLang="zh-TW" sz="2000" b="1" dirty="0"/>
            </a:br>
            <a:r>
              <a:rPr lang="zh-TW" altLang="en-US" sz="2000" b="1" dirty="0" smtClean="0"/>
              <a:t>計畫</a:t>
            </a:r>
            <a:r>
              <a:rPr lang="zh-TW" altLang="zh-TW" sz="2000" b="1" dirty="0" smtClean="0"/>
              <a:t>摘要</a:t>
            </a:r>
            <a:r>
              <a:rPr lang="en-US" altLang="zh-TW" sz="2000" b="1" dirty="0" smtClean="0"/>
              <a:t>(</a:t>
            </a:r>
            <a:r>
              <a:rPr lang="zh-TW" altLang="en-US" sz="2000" b="1" dirty="0" smtClean="0"/>
              <a:t>副標題、</a:t>
            </a:r>
            <a:r>
              <a:rPr lang="zh-TW" altLang="en-US" sz="2000" b="1" dirty="0" smtClean="0">
                <a:latin typeface="+mn-ea"/>
              </a:rPr>
              <a:t>新細明體、</a:t>
            </a:r>
            <a:r>
              <a:rPr lang="en-US" altLang="zh-TW" sz="2000" b="1" dirty="0" smtClean="0"/>
              <a:t>20</a:t>
            </a:r>
            <a:r>
              <a:rPr lang="zh-TW" altLang="en-US" sz="2000" b="1" dirty="0" smtClean="0"/>
              <a:t>號字、粗體</a:t>
            </a:r>
            <a:r>
              <a:rPr lang="en-US" altLang="zh-TW" sz="2000" b="1" dirty="0" smtClean="0"/>
              <a:t>)</a:t>
            </a:r>
            <a:r>
              <a:rPr lang="zh-TW" altLang="zh-TW" sz="2000" b="1" dirty="0"/>
              <a:t/>
            </a:r>
            <a:br>
              <a:rPr lang="zh-TW" altLang="zh-TW" sz="2000" b="1" dirty="0"/>
            </a:br>
            <a:endParaRPr lang="zh-TW" altLang="en-US" sz="2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46856" y="1769566"/>
            <a:ext cx="8229600" cy="3394472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1800" dirty="0" smtClean="0">
                <a:latin typeface="+mn-ea"/>
              </a:rPr>
              <a:t>▓</a:t>
            </a:r>
            <a:r>
              <a:rPr lang="zh-TW" altLang="en-US" sz="1800" dirty="0" smtClean="0">
                <a:latin typeface="+mn-ea"/>
              </a:rPr>
              <a:t>內容文字</a:t>
            </a:r>
            <a:r>
              <a:rPr lang="zh-TW" altLang="en-US" sz="1800" u="sng" dirty="0" smtClean="0">
                <a:latin typeface="+mn-ea"/>
              </a:rPr>
              <a:t>新細明體</a:t>
            </a:r>
            <a:r>
              <a:rPr lang="zh-TW" altLang="en-US" sz="1800" dirty="0" smtClean="0">
                <a:latin typeface="+mn-ea"/>
              </a:rPr>
              <a:t>、</a:t>
            </a:r>
            <a:r>
              <a:rPr lang="en-US" altLang="zh-TW" sz="1800" u="sng" dirty="0" smtClean="0">
                <a:latin typeface="+mn-ea"/>
              </a:rPr>
              <a:t>18</a:t>
            </a:r>
            <a:r>
              <a:rPr lang="zh-TW" altLang="en-US" sz="1800" u="sng" dirty="0" smtClean="0">
                <a:latin typeface="+mn-ea"/>
              </a:rPr>
              <a:t>號</a:t>
            </a:r>
            <a:r>
              <a:rPr lang="zh-TW" altLang="en-US" sz="1800" dirty="0" smtClean="0">
                <a:latin typeface="+mn-ea"/>
              </a:rPr>
              <a:t>、單頁</a:t>
            </a:r>
            <a:r>
              <a:rPr lang="en-US" altLang="zh-TW" sz="1800" dirty="0" err="1" smtClean="0">
                <a:latin typeface="+mn-ea"/>
              </a:rPr>
              <a:t>ppt</a:t>
            </a:r>
            <a:r>
              <a:rPr lang="zh-TW" altLang="en-US" sz="1800" dirty="0" smtClean="0">
                <a:latin typeface="+mn-ea"/>
              </a:rPr>
              <a:t>內容字數</a:t>
            </a:r>
            <a:r>
              <a:rPr lang="zh-TW" altLang="en-US" sz="1800" u="sng" dirty="0" smtClean="0">
                <a:latin typeface="+mn-ea"/>
              </a:rPr>
              <a:t>不得超過</a:t>
            </a:r>
            <a:r>
              <a:rPr lang="en-US" altLang="zh-TW" sz="1800" u="sng" dirty="0">
                <a:latin typeface="+mn-ea"/>
              </a:rPr>
              <a:t>9</a:t>
            </a:r>
            <a:r>
              <a:rPr lang="en-US" altLang="zh-TW" sz="1800" u="sng" dirty="0" smtClean="0">
                <a:latin typeface="+mn-ea"/>
              </a:rPr>
              <a:t>0</a:t>
            </a:r>
            <a:r>
              <a:rPr lang="zh-TW" altLang="en-US" sz="1800" u="sng" dirty="0" smtClean="0">
                <a:latin typeface="+mn-ea"/>
              </a:rPr>
              <a:t>字</a:t>
            </a:r>
            <a:r>
              <a:rPr lang="zh-TW" altLang="en-US" sz="1800" dirty="0" smtClean="0">
                <a:latin typeface="+mn-ea"/>
              </a:rPr>
              <a:t>，不得多於</a:t>
            </a:r>
            <a:r>
              <a:rPr lang="en-US" altLang="zh-TW" sz="1800" u="sng" dirty="0" smtClean="0">
                <a:latin typeface="+mn-ea"/>
              </a:rPr>
              <a:t>7</a:t>
            </a:r>
            <a:r>
              <a:rPr lang="zh-TW" altLang="en-US" sz="1800" u="sng" dirty="0" smtClean="0">
                <a:latin typeface="+mn-ea"/>
              </a:rPr>
              <a:t>行</a:t>
            </a:r>
            <a:r>
              <a:rPr lang="zh-TW" altLang="en-US" sz="1800" dirty="0" smtClean="0">
                <a:latin typeface="+mn-ea"/>
              </a:rPr>
              <a:t>。</a:t>
            </a:r>
            <a:endParaRPr lang="en-US" altLang="zh-TW" sz="18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1800" dirty="0" smtClean="0">
                <a:latin typeface="+mn-ea"/>
              </a:rPr>
              <a:t>▓</a:t>
            </a:r>
            <a:r>
              <a:rPr lang="zh-TW" altLang="en-US" sz="1800" dirty="0" smtClean="0">
                <a:latin typeface="+mn-ea"/>
              </a:rPr>
              <a:t>內容文字</a:t>
            </a:r>
            <a:r>
              <a:rPr lang="zh-TW" altLang="en-US" sz="1800" u="sng" dirty="0" smtClean="0">
                <a:latin typeface="+mn-ea"/>
              </a:rPr>
              <a:t>開頭黑色方格</a:t>
            </a:r>
            <a:r>
              <a:rPr lang="zh-TW" altLang="en-US" sz="1800" dirty="0" smtClean="0">
                <a:latin typeface="+mn-ea"/>
              </a:rPr>
              <a:t>，可依需求變更為數字</a:t>
            </a:r>
            <a:r>
              <a:rPr lang="en-US" altLang="zh-TW" sz="1800" u="sng" dirty="0" smtClean="0">
                <a:latin typeface="+mn-ea"/>
              </a:rPr>
              <a:t>(1)</a:t>
            </a:r>
            <a:r>
              <a:rPr lang="zh-TW" altLang="en-US" sz="1800" u="sng" dirty="0" smtClean="0">
                <a:latin typeface="+mn-ea"/>
              </a:rPr>
              <a:t>、</a:t>
            </a:r>
            <a:r>
              <a:rPr lang="en-US" altLang="zh-TW" sz="1800" u="sng" dirty="0" smtClean="0">
                <a:latin typeface="+mn-ea"/>
              </a:rPr>
              <a:t>1.</a:t>
            </a:r>
            <a:r>
              <a:rPr lang="zh-TW" altLang="en-US" sz="1800" u="sng" dirty="0" smtClean="0">
                <a:latin typeface="+mn-ea"/>
              </a:rPr>
              <a:t>、</a:t>
            </a:r>
            <a:r>
              <a:rPr lang="en-US" altLang="zh-TW" sz="1800" u="sng" dirty="0" smtClean="0">
                <a:latin typeface="+mn-ea"/>
              </a:rPr>
              <a:t>(</a:t>
            </a:r>
            <a:r>
              <a:rPr lang="zh-TW" altLang="en-US" sz="1800" u="sng" dirty="0" smtClean="0">
                <a:latin typeface="+mn-ea"/>
              </a:rPr>
              <a:t>一</a:t>
            </a:r>
            <a:r>
              <a:rPr lang="en-US" altLang="zh-TW" sz="1800" u="sng" dirty="0" smtClean="0">
                <a:latin typeface="+mn-ea"/>
              </a:rPr>
              <a:t>)</a:t>
            </a:r>
            <a:r>
              <a:rPr lang="zh-TW" altLang="en-US" sz="1800" u="sng" dirty="0" smtClean="0">
                <a:latin typeface="+mn-ea"/>
              </a:rPr>
              <a:t>、一</a:t>
            </a:r>
            <a:r>
              <a:rPr lang="en-US" altLang="zh-TW" sz="1800" u="sng" dirty="0" smtClean="0">
                <a:latin typeface="+mn-ea"/>
              </a:rPr>
              <a:t>.</a:t>
            </a:r>
            <a:r>
              <a:rPr lang="zh-TW" altLang="en-US" sz="1800" dirty="0" smtClean="0">
                <a:latin typeface="+mn-ea"/>
              </a:rPr>
              <a:t>。</a:t>
            </a:r>
            <a:endParaRPr lang="zh-TW" altLang="zh-TW" sz="1800" dirty="0">
              <a:latin typeface="+mn-ea"/>
            </a:endParaRPr>
          </a:p>
          <a:p>
            <a:pPr marL="0" indent="0">
              <a:buNone/>
            </a:pPr>
            <a:r>
              <a:rPr lang="en-US" altLang="zh-TW" sz="1800" dirty="0" smtClean="0">
                <a:latin typeface="+mn-ea"/>
              </a:rPr>
              <a:t>▓</a:t>
            </a:r>
            <a:r>
              <a:rPr lang="zh-TW" altLang="en-US" sz="1800" dirty="0" smtClean="0">
                <a:latin typeface="+mn-ea"/>
              </a:rPr>
              <a:t>背景色彩可依需求變更、建議選用淡色、</a:t>
            </a:r>
            <a:r>
              <a:rPr lang="zh-TW" altLang="en-US" sz="1800" u="sng" dirty="0" smtClean="0">
                <a:latin typeface="+mn-ea"/>
              </a:rPr>
              <a:t>如</a:t>
            </a:r>
            <a:r>
              <a:rPr lang="en-US" altLang="zh-TW" sz="1800" u="sng" dirty="0" smtClean="0">
                <a:latin typeface="+mn-ea"/>
              </a:rPr>
              <a:t>:</a:t>
            </a:r>
            <a:r>
              <a:rPr lang="en-US" altLang="zh-TW" sz="1800" u="sng" dirty="0" smtClean="0">
                <a:solidFill>
                  <a:schemeClr val="bg2">
                    <a:lumMod val="90000"/>
                  </a:schemeClr>
                </a:solidFill>
                <a:latin typeface="+mn-ea"/>
              </a:rPr>
              <a:t>▓</a:t>
            </a:r>
            <a:r>
              <a:rPr lang="en-US" altLang="zh-TW" sz="1800" u="sng" dirty="0" smtClean="0">
                <a:solidFill>
                  <a:schemeClr val="bg1">
                    <a:lumMod val="85000"/>
                  </a:schemeClr>
                </a:solidFill>
                <a:latin typeface="+mn-ea"/>
              </a:rPr>
              <a:t>▓</a:t>
            </a:r>
            <a:r>
              <a:rPr lang="en-US" altLang="zh-TW" sz="1800" u="sng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n-ea"/>
              </a:rPr>
              <a:t>▓</a:t>
            </a:r>
            <a:r>
              <a:rPr lang="en-US" altLang="zh-TW" sz="1800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n-ea"/>
              </a:rPr>
              <a:t>▓</a:t>
            </a:r>
            <a:r>
              <a:rPr lang="zh-TW" altLang="en-US" sz="1800" dirty="0" smtClean="0">
                <a:latin typeface="+mn-ea"/>
              </a:rPr>
              <a:t>。</a:t>
            </a:r>
            <a:endParaRPr lang="en-US" altLang="zh-TW" sz="1800" dirty="0">
              <a:latin typeface="+mn-ea"/>
            </a:endParaRPr>
          </a:p>
          <a:p>
            <a:pPr marL="0" indent="0">
              <a:buNone/>
            </a:pPr>
            <a:r>
              <a:rPr lang="en-US" altLang="zh-TW" sz="1800" dirty="0" smtClean="0">
                <a:latin typeface="+mn-ea"/>
              </a:rPr>
              <a:t>▓</a:t>
            </a:r>
            <a:r>
              <a:rPr lang="zh-TW" altLang="en-US" sz="1800" u="sng" dirty="0" smtClean="0">
                <a:latin typeface="+mn-ea"/>
              </a:rPr>
              <a:t>內容文字皆為黑色</a:t>
            </a:r>
            <a:r>
              <a:rPr lang="zh-TW" altLang="en-US" sz="1800" dirty="0" smtClean="0">
                <a:latin typeface="+mn-ea"/>
              </a:rPr>
              <a:t>。</a:t>
            </a:r>
            <a:endParaRPr lang="en-US" altLang="zh-TW" sz="18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1800" dirty="0" smtClean="0">
                <a:latin typeface="+mn-ea"/>
              </a:rPr>
              <a:t>▓</a:t>
            </a:r>
            <a:r>
              <a:rPr lang="en-US" altLang="zh-TW" sz="1800" dirty="0" err="1" smtClean="0">
                <a:latin typeface="+mn-ea"/>
              </a:rPr>
              <a:t>ppt</a:t>
            </a:r>
            <a:r>
              <a:rPr lang="zh-TW" altLang="en-US" sz="1800" dirty="0" smtClean="0">
                <a:latin typeface="+mn-ea"/>
              </a:rPr>
              <a:t>頁數</a:t>
            </a:r>
            <a:r>
              <a:rPr lang="zh-TW" altLang="en-US" sz="1800" u="sng" dirty="0" smtClean="0">
                <a:latin typeface="+mn-ea"/>
              </a:rPr>
              <a:t>不得多於</a:t>
            </a:r>
            <a:r>
              <a:rPr lang="en-US" altLang="zh-TW" sz="1800" u="sng" dirty="0" smtClean="0">
                <a:latin typeface="+mn-ea"/>
              </a:rPr>
              <a:t>15</a:t>
            </a:r>
            <a:r>
              <a:rPr lang="zh-TW" altLang="en-US" sz="1800" u="sng" dirty="0" smtClean="0">
                <a:latin typeface="+mn-ea"/>
              </a:rPr>
              <a:t>頁</a:t>
            </a:r>
            <a:r>
              <a:rPr lang="zh-TW" altLang="en-US" sz="1800" dirty="0" smtClean="0">
                <a:latin typeface="+mn-ea"/>
              </a:rPr>
              <a:t>，計畫順序請同學自行安排與評估發表時間。</a:t>
            </a:r>
            <a:endParaRPr lang="en-US" altLang="zh-TW" sz="18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1800" dirty="0" smtClean="0">
                <a:latin typeface="+mn-ea"/>
              </a:rPr>
              <a:t>▓</a:t>
            </a:r>
            <a:r>
              <a:rPr lang="en-US" altLang="zh-TW" sz="1800" dirty="0" err="1" smtClean="0">
                <a:latin typeface="+mn-ea"/>
              </a:rPr>
              <a:t>ppt</a:t>
            </a:r>
            <a:r>
              <a:rPr lang="zh-TW" altLang="en-US" sz="1800" dirty="0" smtClean="0">
                <a:latin typeface="+mn-ea"/>
              </a:rPr>
              <a:t>最後一頁製作封底，如</a:t>
            </a:r>
            <a:r>
              <a:rPr lang="en-US" altLang="zh-TW" sz="1800" dirty="0" smtClean="0">
                <a:latin typeface="+mn-ea"/>
              </a:rPr>
              <a:t>:</a:t>
            </a:r>
            <a:r>
              <a:rPr lang="zh-TW" altLang="en-US" sz="1800" u="sng" dirty="0"/>
              <a:t>謝謝聆聽，敬請</a:t>
            </a:r>
            <a:r>
              <a:rPr lang="zh-TW" altLang="en-US" sz="1800" u="sng" dirty="0" smtClean="0"/>
              <a:t>指教</a:t>
            </a:r>
            <a:endParaRPr lang="en-US" altLang="zh-TW" sz="1800" u="sng" dirty="0" smtClean="0"/>
          </a:p>
          <a:p>
            <a:pPr marL="0" indent="0">
              <a:buNone/>
            </a:pPr>
            <a:r>
              <a:rPr lang="en-US" altLang="zh-TW" sz="1800" dirty="0">
                <a:latin typeface="+mn-ea"/>
              </a:rPr>
              <a:t>▓</a:t>
            </a:r>
            <a:endParaRPr lang="en-US" altLang="zh-TW" sz="1800" u="sng" dirty="0" smtClean="0">
              <a:latin typeface="+mn-ea"/>
            </a:endParaRPr>
          </a:p>
          <a:p>
            <a:pPr marL="0" indent="0">
              <a:buNone/>
            </a:pPr>
            <a:endParaRPr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34416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199" y="411510"/>
            <a:ext cx="8229600" cy="44644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1600" dirty="0" smtClean="0"/>
              <a:t> </a:t>
            </a:r>
            <a:endParaRPr lang="en-US" altLang="zh-TW" sz="1600" dirty="0" smtClean="0"/>
          </a:p>
          <a:p>
            <a:pPr marL="0" indent="0">
              <a:buNone/>
            </a:pPr>
            <a:endParaRPr lang="en-US" altLang="zh-TW" sz="1600" dirty="0"/>
          </a:p>
          <a:p>
            <a:pPr marL="0" indent="0">
              <a:buNone/>
            </a:pPr>
            <a:endParaRPr lang="en-US" altLang="zh-TW" sz="1600" dirty="0"/>
          </a:p>
          <a:p>
            <a:pPr marL="0" indent="0">
              <a:buNone/>
            </a:pPr>
            <a:endParaRPr lang="en-US" altLang="zh-TW" sz="1600" dirty="0" smtClean="0"/>
          </a:p>
          <a:p>
            <a:pPr marL="0" indent="0">
              <a:buNone/>
            </a:pPr>
            <a:endParaRPr lang="en-US" altLang="zh-TW" sz="1600" dirty="0"/>
          </a:p>
          <a:p>
            <a:pPr marL="0" indent="0">
              <a:buNone/>
            </a:pPr>
            <a:endParaRPr lang="en-US" altLang="zh-TW" sz="1600" dirty="0" smtClean="0"/>
          </a:p>
          <a:p>
            <a:pPr marL="0" indent="0">
              <a:buNone/>
            </a:pPr>
            <a:endParaRPr lang="en-US" altLang="zh-TW" sz="1600" dirty="0"/>
          </a:p>
          <a:p>
            <a:pPr marL="0" indent="0" algn="ctr">
              <a:buNone/>
            </a:pPr>
            <a:endParaRPr lang="en-US" altLang="zh-TW" sz="900" dirty="0" smtClean="0"/>
          </a:p>
          <a:p>
            <a:pPr marL="0" indent="0" algn="ctr">
              <a:buNone/>
            </a:pPr>
            <a:endParaRPr lang="en-US" altLang="zh-TW" sz="900" dirty="0"/>
          </a:p>
          <a:p>
            <a:pPr marL="0" indent="0" algn="ctr">
              <a:buNone/>
            </a:pPr>
            <a:endParaRPr lang="en-US" altLang="zh-TW" sz="900" dirty="0" smtClean="0"/>
          </a:p>
          <a:p>
            <a:pPr marL="0" indent="0" algn="ctr">
              <a:buNone/>
            </a:pPr>
            <a:endParaRPr lang="en-US" altLang="zh-TW" sz="900" dirty="0"/>
          </a:p>
          <a:p>
            <a:pPr marL="0" indent="0" algn="ctr">
              <a:buNone/>
            </a:pPr>
            <a:endParaRPr lang="en-US" altLang="zh-TW" sz="900" dirty="0" smtClean="0"/>
          </a:p>
          <a:p>
            <a:pPr marL="0" indent="0" algn="ctr">
              <a:buNone/>
            </a:pPr>
            <a:r>
              <a:rPr lang="zh-TW" altLang="en-US" sz="900" dirty="0" smtClean="0"/>
              <a:t>範例</a:t>
            </a:r>
            <a:r>
              <a:rPr lang="en-US" altLang="zh-TW" sz="900" dirty="0" smtClean="0"/>
              <a:t>:</a:t>
            </a:r>
            <a:r>
              <a:rPr lang="zh-TW" altLang="zh-TW" sz="900" dirty="0" smtClean="0"/>
              <a:t>圖</a:t>
            </a:r>
            <a:r>
              <a:rPr lang="en-US" altLang="zh-TW" sz="900" dirty="0" smtClean="0"/>
              <a:t>1-1</a:t>
            </a:r>
            <a:r>
              <a:rPr lang="zh-TW" altLang="en-US" sz="900" dirty="0"/>
              <a:t>海膽</a:t>
            </a:r>
            <a:r>
              <a:rPr lang="zh-TW" altLang="en-US" sz="900" dirty="0" smtClean="0"/>
              <a:t>作品照     </a:t>
            </a:r>
            <a:r>
              <a:rPr lang="en-US" altLang="zh-TW" sz="900" dirty="0"/>
              <a:t>(</a:t>
            </a:r>
            <a:r>
              <a:rPr lang="zh-TW" altLang="en-US" sz="900" dirty="0" smtClean="0"/>
              <a:t>新細明體、</a:t>
            </a:r>
            <a:r>
              <a:rPr lang="en-US" altLang="zh-TW" sz="900" dirty="0" smtClean="0"/>
              <a:t>10</a:t>
            </a:r>
            <a:r>
              <a:rPr lang="zh-TW" altLang="en-US" sz="900" dirty="0" smtClean="0"/>
              <a:t>號字</a:t>
            </a:r>
            <a:r>
              <a:rPr lang="en-US" altLang="zh-TW" sz="900" dirty="0" smtClean="0"/>
              <a:t>)</a:t>
            </a:r>
            <a:endParaRPr lang="zh-TW" altLang="zh-TW" sz="900" dirty="0"/>
          </a:p>
          <a:p>
            <a:pPr marL="0" indent="0" algn="ctr">
              <a:buNone/>
            </a:pPr>
            <a:endParaRPr lang="en-US" altLang="zh-TW" sz="900" dirty="0"/>
          </a:p>
          <a:p>
            <a:pPr marL="0" indent="0">
              <a:buNone/>
            </a:pPr>
            <a:endParaRPr lang="zh-TW" altLang="zh-TW" sz="6400" dirty="0"/>
          </a:p>
          <a:p>
            <a:pPr marL="0" indent="0">
              <a:buNone/>
            </a:pPr>
            <a:endParaRPr lang="zh-TW" altLang="zh-TW" sz="2200" dirty="0"/>
          </a:p>
          <a:p>
            <a:endParaRPr lang="zh-TW" altLang="en-US" dirty="0"/>
          </a:p>
        </p:txBody>
      </p:sp>
      <p:sp>
        <p:nvSpPr>
          <p:cNvPr id="2" name="矩形 1"/>
          <p:cNvSpPr/>
          <p:nvPr/>
        </p:nvSpPr>
        <p:spPr>
          <a:xfrm>
            <a:off x="-36511" y="419820"/>
            <a:ext cx="91805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2000" b="1" dirty="0" smtClean="0"/>
              <a:t>(</a:t>
            </a:r>
            <a:r>
              <a:rPr lang="zh-TW" altLang="en-US" sz="2000" b="1" dirty="0"/>
              <a:t>副標題、</a:t>
            </a:r>
            <a:r>
              <a:rPr lang="zh-TW" altLang="en-US" sz="2000" b="1" dirty="0">
                <a:latin typeface="+mn-ea"/>
              </a:rPr>
              <a:t>新細明體、</a:t>
            </a:r>
            <a:r>
              <a:rPr lang="en-US" altLang="zh-TW" sz="2000" b="1" dirty="0"/>
              <a:t>20</a:t>
            </a:r>
            <a:r>
              <a:rPr lang="zh-TW" altLang="en-US" sz="2000" b="1" dirty="0"/>
              <a:t>號字、粗體</a:t>
            </a:r>
            <a:r>
              <a:rPr lang="en-US" altLang="zh-TW" sz="2000" b="1" dirty="0"/>
              <a:t>)</a:t>
            </a:r>
            <a:r>
              <a:rPr lang="zh-TW" altLang="zh-TW" sz="2000" b="1" dirty="0"/>
              <a:t/>
            </a:r>
            <a:br>
              <a:rPr lang="zh-TW" altLang="zh-TW" sz="2000" b="1" dirty="0"/>
            </a:br>
            <a:endParaRPr lang="zh-TW" altLang="en-US" sz="2000" dirty="0"/>
          </a:p>
        </p:txBody>
      </p:sp>
      <p:pic>
        <p:nvPicPr>
          <p:cNvPr id="1026" name="Picture 2" descr="C:\Users\蔡岳勳\Desktop\海膽\sea-urchin-she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127706"/>
            <a:ext cx="3648899" cy="2001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873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199" y="411510"/>
            <a:ext cx="8229600" cy="44644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1600" dirty="0" smtClean="0"/>
              <a:t> </a:t>
            </a:r>
            <a:endParaRPr lang="en-US" altLang="zh-TW" sz="1600" dirty="0" smtClean="0"/>
          </a:p>
          <a:p>
            <a:pPr marL="0" indent="0">
              <a:buNone/>
            </a:pPr>
            <a:endParaRPr lang="en-US" altLang="zh-TW" sz="1600" dirty="0"/>
          </a:p>
          <a:p>
            <a:pPr marL="0" indent="0">
              <a:buNone/>
            </a:pPr>
            <a:endParaRPr lang="en-US" altLang="zh-TW" sz="1600" dirty="0"/>
          </a:p>
          <a:p>
            <a:pPr marL="0" indent="0">
              <a:buNone/>
            </a:pPr>
            <a:endParaRPr lang="en-US" altLang="zh-TW" sz="1600" dirty="0" smtClean="0"/>
          </a:p>
          <a:p>
            <a:pPr marL="0" indent="0">
              <a:buNone/>
            </a:pPr>
            <a:endParaRPr lang="en-US" altLang="zh-TW" sz="1600" dirty="0"/>
          </a:p>
          <a:p>
            <a:pPr marL="0" indent="0">
              <a:buNone/>
            </a:pPr>
            <a:endParaRPr lang="en-US" altLang="zh-TW" sz="1600" dirty="0" smtClean="0"/>
          </a:p>
          <a:p>
            <a:pPr marL="0" indent="0">
              <a:buNone/>
            </a:pPr>
            <a:endParaRPr lang="en-US" altLang="zh-TW" sz="1600" dirty="0"/>
          </a:p>
          <a:p>
            <a:pPr marL="0" indent="0" algn="ctr">
              <a:buNone/>
            </a:pPr>
            <a:endParaRPr lang="en-US" altLang="zh-TW" sz="900" dirty="0" smtClean="0"/>
          </a:p>
          <a:p>
            <a:pPr marL="0" indent="0" algn="ctr">
              <a:buNone/>
            </a:pPr>
            <a:endParaRPr lang="en-US" altLang="zh-TW" sz="900" dirty="0"/>
          </a:p>
          <a:p>
            <a:pPr marL="0" indent="0" algn="ctr">
              <a:buNone/>
            </a:pPr>
            <a:endParaRPr lang="en-US" altLang="zh-TW" sz="900" dirty="0" smtClean="0"/>
          </a:p>
          <a:p>
            <a:pPr marL="0" indent="0" algn="ctr">
              <a:buNone/>
            </a:pPr>
            <a:endParaRPr lang="en-US" altLang="zh-TW" sz="900" dirty="0"/>
          </a:p>
          <a:p>
            <a:pPr marL="0" indent="0" algn="ctr">
              <a:buNone/>
            </a:pPr>
            <a:endParaRPr lang="en-US" altLang="zh-TW" sz="900" dirty="0" smtClean="0"/>
          </a:p>
          <a:p>
            <a:pPr marL="0" indent="0" algn="ctr">
              <a:buNone/>
            </a:pPr>
            <a:r>
              <a:rPr lang="zh-TW" altLang="en-US" sz="900" dirty="0" smtClean="0"/>
              <a:t>範例</a:t>
            </a:r>
            <a:r>
              <a:rPr lang="en-US" altLang="zh-TW" sz="900" dirty="0" smtClean="0"/>
              <a:t>:</a:t>
            </a:r>
            <a:r>
              <a:rPr lang="zh-TW" altLang="en-US" sz="900" dirty="0"/>
              <a:t>表</a:t>
            </a:r>
            <a:r>
              <a:rPr lang="en-US" altLang="zh-TW" sz="900" dirty="0" smtClean="0"/>
              <a:t>1-1</a:t>
            </a:r>
            <a:r>
              <a:rPr lang="zh-TW" altLang="en-US" sz="900" dirty="0" smtClean="0"/>
              <a:t>評估表    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新細明體、</a:t>
            </a:r>
            <a:r>
              <a:rPr lang="en-US" altLang="zh-TW" sz="900" dirty="0" smtClean="0"/>
              <a:t>10</a:t>
            </a:r>
            <a:r>
              <a:rPr lang="zh-TW" altLang="en-US" sz="900" dirty="0" smtClean="0"/>
              <a:t>號字</a:t>
            </a:r>
            <a:r>
              <a:rPr lang="en-US" altLang="zh-TW" sz="900" dirty="0" smtClean="0"/>
              <a:t>)</a:t>
            </a:r>
            <a:endParaRPr lang="zh-TW" altLang="zh-TW" sz="900" dirty="0"/>
          </a:p>
          <a:p>
            <a:pPr marL="0" indent="0" algn="ctr">
              <a:buNone/>
            </a:pPr>
            <a:endParaRPr lang="en-US" altLang="zh-TW" sz="900" dirty="0"/>
          </a:p>
          <a:p>
            <a:pPr marL="0" indent="0">
              <a:buNone/>
            </a:pPr>
            <a:endParaRPr lang="zh-TW" altLang="zh-TW" sz="6400" dirty="0"/>
          </a:p>
          <a:p>
            <a:pPr marL="0" indent="0">
              <a:buNone/>
            </a:pPr>
            <a:endParaRPr lang="zh-TW" altLang="zh-TW" sz="2200" dirty="0"/>
          </a:p>
          <a:p>
            <a:endParaRPr lang="zh-TW" altLang="en-US" dirty="0"/>
          </a:p>
        </p:txBody>
      </p:sp>
      <p:sp>
        <p:nvSpPr>
          <p:cNvPr id="2" name="矩形 1"/>
          <p:cNvSpPr/>
          <p:nvPr/>
        </p:nvSpPr>
        <p:spPr>
          <a:xfrm>
            <a:off x="-36511" y="419820"/>
            <a:ext cx="91805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2000" b="1" dirty="0" smtClean="0"/>
              <a:t>(</a:t>
            </a:r>
            <a:r>
              <a:rPr lang="zh-TW" altLang="en-US" sz="2000" b="1" dirty="0"/>
              <a:t>副標題、</a:t>
            </a:r>
            <a:r>
              <a:rPr lang="zh-TW" altLang="en-US" sz="2000" b="1" dirty="0">
                <a:latin typeface="+mn-ea"/>
              </a:rPr>
              <a:t>新細明體、</a:t>
            </a:r>
            <a:r>
              <a:rPr lang="en-US" altLang="zh-TW" sz="2000" b="1" dirty="0"/>
              <a:t>20</a:t>
            </a:r>
            <a:r>
              <a:rPr lang="zh-TW" altLang="en-US" sz="2000" b="1" dirty="0"/>
              <a:t>號字、粗體</a:t>
            </a:r>
            <a:r>
              <a:rPr lang="en-US" altLang="zh-TW" sz="2000" b="1" dirty="0"/>
              <a:t>)</a:t>
            </a:r>
            <a:r>
              <a:rPr lang="zh-TW" altLang="zh-TW" sz="2000" b="1" dirty="0"/>
              <a:t/>
            </a:r>
            <a:br>
              <a:rPr lang="zh-TW" altLang="zh-TW" sz="2000" b="1" dirty="0"/>
            </a:br>
            <a:endParaRPr lang="zh-TW" altLang="en-US" sz="20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075386"/>
              </p:ext>
            </p:extLst>
          </p:nvPr>
        </p:nvGraphicFramePr>
        <p:xfrm>
          <a:off x="1475656" y="915566"/>
          <a:ext cx="6096000" cy="2297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44284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55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開場詞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各位教授、師長、同學大家好！</a:t>
            </a:r>
            <a:endParaRPr lang="en-US" altLang="zh-TW" dirty="0" smtClean="0"/>
          </a:p>
          <a:p>
            <a:r>
              <a:rPr lang="zh-TW" altLang="en-US" dirty="0" smtClean="0"/>
              <a:t>我是研究生○○○</a:t>
            </a:r>
            <a:endParaRPr lang="en-US" altLang="zh-TW" dirty="0" smtClean="0"/>
          </a:p>
          <a:p>
            <a:r>
              <a:rPr lang="zh-TW" altLang="en-US" dirty="0" smtClean="0"/>
              <a:t>我研究的題目是</a:t>
            </a:r>
            <a:r>
              <a:rPr lang="en-US" altLang="zh-TW" dirty="0" smtClean="0"/>
              <a:t>…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43242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FFFFFF"/>
      </a:dk1>
      <a:lt1>
        <a:sysClr val="window" lastClr="000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218</Words>
  <Application>Microsoft Office PowerPoint</Application>
  <PresentationFormat>如螢幕大小 (16:9)</PresentationFormat>
  <Paragraphs>51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東方設計大學流行商品設計研究所 碩士學位研究計畫書    標題字體區塊(新細明體、28號字、粗體) </vt:lpstr>
      <vt:lpstr>論文名稱字體區塊(主標題、新細明體、24號字、粗體)    計畫摘要(副標題、新細明體、20號字、粗體) </vt:lpstr>
      <vt:lpstr>PowerPoint 簡報</vt:lpstr>
      <vt:lpstr>PowerPoint 簡報</vt:lpstr>
      <vt:lpstr>開場詞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東方設計大學流行商品設計研究所 碩士學位研究計畫書  浮式明板玻璃加熱溫度變化與垂流長度關係之研究</dc:title>
  <dc:creator>蔡岳勳</dc:creator>
  <cp:lastModifiedBy>aibo</cp:lastModifiedBy>
  <cp:revision>22</cp:revision>
  <dcterms:created xsi:type="dcterms:W3CDTF">2017-10-18T12:01:45Z</dcterms:created>
  <dcterms:modified xsi:type="dcterms:W3CDTF">2017-11-09T15:34:36Z</dcterms:modified>
</cp:coreProperties>
</file>